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257" r:id="rId4"/>
    <p:sldId id="260" r:id="rId5"/>
    <p:sldId id="262" r:id="rId6"/>
    <p:sldId id="256" r:id="rId7"/>
    <p:sldId id="259" r:id="rId8"/>
    <p:sldId id="258" r:id="rId9"/>
    <p:sldId id="299" r:id="rId10"/>
    <p:sldId id="300" r:id="rId11"/>
    <p:sldId id="301" r:id="rId12"/>
    <p:sldId id="263" r:id="rId13"/>
    <p:sldId id="264" r:id="rId14"/>
    <p:sldId id="266" r:id="rId15"/>
    <p:sldId id="268" r:id="rId16"/>
    <p:sldId id="269" r:id="rId17"/>
    <p:sldId id="273" r:id="rId18"/>
    <p:sldId id="272" r:id="rId19"/>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9" d="100"/>
          <a:sy n="69" d="100"/>
        </p:scale>
        <p:origin x="-138" y="-102"/>
      </p:cViewPr>
      <p:guideLst>
        <p:guide orient="horz" pos="2160"/>
        <p:guide pos="2880"/>
      </p:guideLst>
    </p:cSldViewPr>
  </p:slide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hangingPunct="1"/>
            <a:endParaRPr lang="zh-CN" altLang="en-US" dirty="0">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hangingPunct="1"/>
            <a:endParaRPr lang="zh-CN" altLang="en-US" dirty="0">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title"/>
          </p:nvPr>
        </p:nvSpPr>
        <p:spPr>
          <a:xfrm>
            <a:off x="441325" y="2249488"/>
            <a:ext cx="8229600" cy="1143000"/>
          </a:xfrm>
          <a:ln/>
        </p:spPr>
        <p:txBody>
          <a:bodyPr anchor="ctr"/>
          <a:p>
            <a:r>
              <a:rPr lang="zh-CN" altLang="en-US" sz="3600" dirty="0"/>
              <a:t>中央国家机关早期人民防空工程</a:t>
            </a:r>
            <a:br>
              <a:rPr lang="zh-CN" altLang="en-US" sz="3600" dirty="0"/>
            </a:br>
            <a:r>
              <a:rPr lang="zh-CN" altLang="en-US" sz="3600" dirty="0"/>
              <a:t>退出战备序列工作培训教程</a:t>
            </a:r>
            <a:endParaRPr lang="zh-CN"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anchor="ctr"/>
          <a:p>
            <a:r>
              <a:rPr lang="zh-CN" altLang="en-US" dirty="0"/>
              <a:t>退出战备序列审核流程</a:t>
            </a:r>
            <a:endParaRPr lang="zh-CN" altLang="en-US" dirty="0"/>
          </a:p>
        </p:txBody>
      </p:sp>
      <p:sp>
        <p:nvSpPr>
          <p:cNvPr id="12291" name="文本占位符 12290"/>
          <p:cNvSpPr>
            <a:spLocks noGrp="1"/>
          </p:cNvSpPr>
          <p:nvPr>
            <p:ph type="body" idx="1"/>
          </p:nvPr>
        </p:nvSpPr>
        <p:spPr>
          <a:ln/>
        </p:spPr>
        <p:txBody>
          <a:bodyPr/>
          <a:p>
            <a:pPr>
              <a:buNone/>
            </a:pPr>
            <a:r>
              <a:rPr lang="zh-CN" altLang="en-US" dirty="0"/>
              <a:t>（一）</a:t>
            </a:r>
            <a:r>
              <a:rPr lang="zh-CN" altLang="en-US" dirty="0"/>
              <a:t>申请材料齐全，</a:t>
            </a:r>
            <a:r>
              <a:rPr lang="zh-CN" altLang="en-US" dirty="0"/>
              <a:t>中央国家机关人防办</a:t>
            </a:r>
            <a:r>
              <a:rPr lang="zh-CN" altLang="en-US" dirty="0"/>
              <a:t>收件；</a:t>
            </a:r>
            <a:endParaRPr lang="zh-CN" altLang="en-US" dirty="0"/>
          </a:p>
          <a:p>
            <a:pPr>
              <a:buNone/>
            </a:pPr>
            <a:r>
              <a:rPr lang="zh-CN" altLang="en-US" dirty="0"/>
              <a:t>（二）</a:t>
            </a:r>
            <a:r>
              <a:rPr lang="zh-CN" altLang="en-US" dirty="0"/>
              <a:t>中央国家机关人防办、</a:t>
            </a:r>
            <a:r>
              <a:rPr lang="zh-CN" altLang="en-US" dirty="0"/>
              <a:t>部门人防办</a:t>
            </a:r>
            <a:r>
              <a:rPr lang="zh-CN" altLang="en-US" dirty="0"/>
              <a:t>安排现场检查</a:t>
            </a:r>
            <a:r>
              <a:rPr lang="zh-CN" altLang="en-US" dirty="0"/>
              <a:t>；</a:t>
            </a:r>
            <a:endParaRPr lang="zh-CN" altLang="en-US" dirty="0"/>
          </a:p>
          <a:p>
            <a:pPr>
              <a:buNone/>
            </a:pPr>
            <a:r>
              <a:rPr lang="zh-CN" altLang="en-US" dirty="0"/>
              <a:t>（三）现场检查符合退出战备序列条件的，办理相关手续。</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ln/>
        </p:spPr>
        <p:txBody>
          <a:bodyPr anchor="ctr"/>
          <a:p>
            <a:r>
              <a:rPr lang="zh-CN" altLang="en-US" sz="4000" dirty="0"/>
              <a:t>简化鉴定条件详解</a:t>
            </a:r>
            <a:endParaRPr lang="zh-CN" altLang="en-US" sz="4000" dirty="0"/>
          </a:p>
        </p:txBody>
      </p:sp>
      <p:sp>
        <p:nvSpPr>
          <p:cNvPr id="13315" name="文本占位符 13314"/>
          <p:cNvSpPr>
            <a:spLocks noGrp="1"/>
          </p:cNvSpPr>
          <p:nvPr>
            <p:ph type="body" idx="1"/>
          </p:nvPr>
        </p:nvSpPr>
        <p:spPr>
          <a:ln/>
        </p:spPr>
        <p:txBody>
          <a:bodyPr/>
          <a:p>
            <a:pPr>
              <a:buNone/>
            </a:pPr>
            <a:r>
              <a:rPr lang="zh-CN" altLang="en-US" dirty="0"/>
              <a:t>（一）工程口部</a:t>
            </a:r>
            <a:endParaRPr lang="zh-CN" altLang="en-US" dirty="0"/>
          </a:p>
          <a:p>
            <a:r>
              <a:rPr lang="zh-CN" altLang="en-US" dirty="0"/>
              <a:t>防护单元的人员出入口少于</a:t>
            </a:r>
            <a:r>
              <a:rPr lang="zh-CN" altLang="en-US" dirty="0">
                <a:solidFill>
                  <a:srgbClr val="CC0000"/>
                </a:solidFill>
              </a:rPr>
              <a:t>两个</a:t>
            </a:r>
            <a:r>
              <a:rPr lang="zh-CN" altLang="en-US" dirty="0"/>
              <a:t>（不包括竖井式出入口和单元连通口）；</a:t>
            </a:r>
            <a:endParaRPr lang="zh-CN" altLang="en-US" dirty="0"/>
          </a:p>
          <a:p>
            <a:r>
              <a:rPr lang="zh-CN" altLang="en-US" dirty="0"/>
              <a:t>不具备设置</a:t>
            </a:r>
            <a:r>
              <a:rPr lang="zh-CN" altLang="en-US" dirty="0">
                <a:solidFill>
                  <a:srgbClr val="CC0000"/>
                </a:solidFill>
              </a:rPr>
              <a:t>直通地面室外</a:t>
            </a:r>
            <a:r>
              <a:rPr lang="zh-CN" altLang="en-US" dirty="0"/>
              <a:t>口的条件。</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ln/>
        </p:spPr>
        <p:txBody>
          <a:bodyPr anchor="ctr"/>
          <a:p>
            <a:r>
              <a:rPr lang="zh-CN" altLang="en-US" dirty="0"/>
              <a:t>简化鉴定条件详解</a:t>
            </a:r>
            <a:endParaRPr lang="zh-CN" altLang="en-US" dirty="0"/>
          </a:p>
        </p:txBody>
      </p:sp>
      <p:sp>
        <p:nvSpPr>
          <p:cNvPr id="14339" name="文本占位符 14338"/>
          <p:cNvSpPr>
            <a:spLocks noGrp="1"/>
          </p:cNvSpPr>
          <p:nvPr>
            <p:ph type="body" idx="1"/>
          </p:nvPr>
        </p:nvSpPr>
        <p:spPr>
          <a:ln/>
        </p:spPr>
        <p:txBody>
          <a:bodyPr/>
          <a:p>
            <a:r>
              <a:rPr lang="zh-CN" altLang="en-US" sz="2800" dirty="0"/>
              <a:t>（一）工程口部</a:t>
            </a:r>
            <a:endParaRPr lang="zh-CN" altLang="en-US" sz="2800" dirty="0"/>
          </a:p>
          <a:p>
            <a:r>
              <a:rPr lang="zh-CN" altLang="en-US" sz="2800" dirty="0"/>
              <a:t>无法满足“医疗救护工程、专业队队员掩蔽部、一等人员掩蔽所、区域供水站、生产车间、食品站等工程的主要出入口应至少有</a:t>
            </a:r>
            <a:r>
              <a:rPr lang="zh-CN" altLang="en-US" sz="2800" dirty="0">
                <a:sym typeface="Arial" panose="020B0604020202020204" pitchFamily="34" charset="0"/>
              </a:rPr>
              <a:t>1道防护密闭门和2道密闭门，其他出入口至少有1道防护密闭门和1道密闭门；二等人员掩蔽所、固定电站控制室、人防物资库等工程各个出入口均应至少有1道防护密闭门和1道密闭门；专业队装备掩蔽部、汽车库、移动电站、固定电站发电机房等工程各个出入口均应至少有1道防护密闭门”的要求。 </a:t>
            </a:r>
            <a:endParaRPr lang="zh-CN" altLang="en-US" sz="2800" dirty="0">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ln/>
        </p:spPr>
        <p:txBody>
          <a:bodyPr anchor="ctr"/>
          <a:p>
            <a:r>
              <a:rPr lang="zh-CN" altLang="en-US" dirty="0"/>
              <a:t>简化鉴定条件详解</a:t>
            </a:r>
            <a:endParaRPr lang="zh-CN" altLang="en-US" dirty="0"/>
          </a:p>
        </p:txBody>
      </p:sp>
      <p:sp>
        <p:nvSpPr>
          <p:cNvPr id="15363" name="文本占位符 15362"/>
          <p:cNvSpPr>
            <a:spLocks noGrp="1"/>
          </p:cNvSpPr>
          <p:nvPr>
            <p:ph type="body" idx="1"/>
          </p:nvPr>
        </p:nvSpPr>
        <p:spPr>
          <a:ln/>
        </p:spPr>
        <p:txBody>
          <a:bodyPr/>
          <a:p>
            <a:pPr>
              <a:buNone/>
            </a:pPr>
            <a:r>
              <a:rPr lang="zh-CN" altLang="en-US" dirty="0"/>
              <a:t>（二）工程主体</a:t>
            </a:r>
            <a:endParaRPr lang="zh-CN" altLang="en-US" dirty="0"/>
          </a:p>
          <a:p>
            <a:r>
              <a:rPr lang="zh-CN" altLang="en-US" dirty="0"/>
              <a:t>以下部位为</a:t>
            </a:r>
            <a:r>
              <a:rPr lang="zh-CN" altLang="en-US" dirty="0">
                <a:solidFill>
                  <a:srgbClr val="CC0000"/>
                </a:solidFill>
              </a:rPr>
              <a:t>砌体结构</a:t>
            </a:r>
            <a:r>
              <a:rPr lang="zh-CN" altLang="en-US" dirty="0"/>
              <a:t>（需提前准备凿孔，让现场检查人员直接看到</a:t>
            </a:r>
            <a:r>
              <a:rPr lang="zh-CN" altLang="en-US" dirty="0">
                <a:solidFill>
                  <a:srgbClr val="CC0000"/>
                </a:solidFill>
              </a:rPr>
              <a:t>红砖</a:t>
            </a:r>
            <a:r>
              <a:rPr lang="zh-CN" altLang="en-US" dirty="0"/>
              <a:t>等砌体）</a:t>
            </a:r>
            <a:endParaRPr lang="zh-CN" altLang="en-US" dirty="0"/>
          </a:p>
          <a:p>
            <a:pPr>
              <a:buNone/>
            </a:pPr>
            <a:r>
              <a:rPr lang="zh-CN" altLang="en-US" dirty="0"/>
              <a:t>   （1）</a:t>
            </a:r>
            <a:r>
              <a:rPr lang="zh-CN" altLang="en-US" dirty="0">
                <a:sym typeface="Arial" panose="020B0604020202020204" pitchFamily="34" charset="0"/>
              </a:rPr>
              <a:t>防毒（密闭）通道</a:t>
            </a:r>
            <a:endParaRPr lang="zh-CN" altLang="en-US" dirty="0">
              <a:sym typeface="Arial" panose="020B0604020202020204" pitchFamily="34" charset="0"/>
            </a:endParaRPr>
          </a:p>
          <a:p>
            <a:pPr>
              <a:buNone/>
            </a:pPr>
            <a:r>
              <a:rPr lang="zh-CN" altLang="en-US" dirty="0"/>
              <a:t>   （2）防护</a:t>
            </a:r>
            <a:r>
              <a:rPr lang="zh-CN" altLang="en-US" dirty="0">
                <a:sym typeface="Arial" panose="020B0604020202020204" pitchFamily="34" charset="0"/>
              </a:rPr>
              <a:t>门（防护密闭门）、密闭门和活门门框墙</a:t>
            </a:r>
            <a:endParaRPr lang="zh-CN" altLang="en-US" dirty="0">
              <a:sym typeface="Arial" panose="020B0604020202020204" pitchFamily="34" charset="0"/>
            </a:endParaRPr>
          </a:p>
          <a:p>
            <a:pPr>
              <a:buNone/>
            </a:pPr>
            <a:r>
              <a:rPr lang="zh-CN" altLang="en-US" dirty="0"/>
              <a:t>   （3）防护单元隔墙</a:t>
            </a:r>
            <a:endParaRPr lang="zh-CN" altLang="en-US" dirty="0"/>
          </a:p>
          <a:p>
            <a:pPr>
              <a:buNone/>
            </a:pPr>
            <a:r>
              <a:rPr lang="zh-CN" altLang="en-US" dirty="0"/>
              <a:t>   （4）密闭隔墙</a:t>
            </a:r>
            <a:endParaRPr lang="zh-CN" altLang="en-US" dirty="0"/>
          </a:p>
          <a:p>
            <a:pPr>
              <a:buNone/>
            </a:pP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ln/>
        </p:spPr>
        <p:txBody>
          <a:bodyPr anchor="ctr"/>
          <a:p/>
        </p:txBody>
      </p:sp>
      <p:sp>
        <p:nvSpPr>
          <p:cNvPr id="16387" name="文本占位符 16386"/>
          <p:cNvSpPr>
            <a:spLocks noGrp="1"/>
          </p:cNvSpPr>
          <p:nvPr>
            <p:ph type="body" idx="1"/>
          </p:nvPr>
        </p:nvSpPr>
        <p:spPr>
          <a:ln/>
        </p:spPr>
        <p:txBody>
          <a:bodyPr/>
          <a:p>
            <a:pPr>
              <a:spcBef>
                <a:spcPct val="0"/>
              </a:spcBef>
              <a:buNone/>
            </a:pPr>
            <a:r>
              <a:rPr lang="zh-CN" altLang="en-US" dirty="0"/>
              <a:t>防毒（密闭）通道，通俗的讲两扇紧邻的人防门隔出来的空间即为防毒（密闭）通道，由出入口、连通口进入会连续跨过2~3扇人防门（密闭门）构成的通道才能进入工程主体。</a:t>
            </a:r>
            <a:endParaRPr lang="zh-CN" altLang="en-US" dirty="0">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ln/>
        </p:spPr>
        <p:txBody>
          <a:bodyPr anchor="ctr"/>
          <a:p/>
        </p:txBody>
      </p:sp>
      <p:sp>
        <p:nvSpPr>
          <p:cNvPr id="17411" name="文本占位符 17410"/>
          <p:cNvSpPr>
            <a:spLocks noGrp="1"/>
          </p:cNvSpPr>
          <p:nvPr>
            <p:ph type="body" idx="1"/>
          </p:nvPr>
        </p:nvSpPr>
        <p:spPr>
          <a:ln/>
        </p:spPr>
        <p:txBody>
          <a:bodyPr/>
          <a:p>
            <a:r>
              <a:rPr lang="zh-CN" altLang="en-US" dirty="0"/>
              <a:t>图例人防门框墙为砌体结构</a:t>
            </a:r>
            <a:endParaRPr lang="zh-CN" altLang="en-US" dirty="0"/>
          </a:p>
        </p:txBody>
      </p:sp>
      <p:pic>
        <p:nvPicPr>
          <p:cNvPr id="17412" name="图片 17411"/>
          <p:cNvPicPr>
            <a:picLocks noChangeAspect="1"/>
          </p:cNvPicPr>
          <p:nvPr/>
        </p:nvPicPr>
        <p:blipFill>
          <a:blip r:embed="rId1"/>
          <a:stretch>
            <a:fillRect/>
          </a:stretch>
        </p:blipFill>
        <p:spPr>
          <a:xfrm>
            <a:off x="457200" y="2328863"/>
            <a:ext cx="5064125" cy="3798887"/>
          </a:xfrm>
          <a:prstGeom prst="rect">
            <a:avLst/>
          </a:prstGeom>
          <a:noFill/>
          <a:ln w="9525">
            <a:noFill/>
          </a:ln>
        </p:spPr>
      </p:pic>
      <p:pic>
        <p:nvPicPr>
          <p:cNvPr id="17413" name="图片 17412"/>
          <p:cNvPicPr>
            <a:picLocks noChangeAspect="1"/>
          </p:cNvPicPr>
          <p:nvPr/>
        </p:nvPicPr>
        <p:blipFill>
          <a:blip r:embed="rId2"/>
          <a:stretch>
            <a:fillRect/>
          </a:stretch>
        </p:blipFill>
        <p:spPr>
          <a:xfrm>
            <a:off x="5737225" y="2328863"/>
            <a:ext cx="2949575" cy="393223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ln/>
        </p:spPr>
        <p:txBody>
          <a:bodyPr anchor="ctr"/>
          <a:p>
            <a:r>
              <a:rPr lang="zh-CN" altLang="en-US" dirty="0"/>
              <a:t>简化鉴定条件详解</a:t>
            </a:r>
            <a:endParaRPr lang="zh-CN" altLang="en-US" dirty="0"/>
          </a:p>
        </p:txBody>
      </p:sp>
      <p:sp>
        <p:nvSpPr>
          <p:cNvPr id="18435" name="文本占位符 18434"/>
          <p:cNvSpPr>
            <a:spLocks noGrp="1"/>
          </p:cNvSpPr>
          <p:nvPr>
            <p:ph type="body" idx="1"/>
          </p:nvPr>
        </p:nvSpPr>
        <p:spPr>
          <a:ln/>
        </p:spPr>
        <p:txBody>
          <a:bodyPr/>
          <a:p>
            <a:pPr>
              <a:buNone/>
            </a:pPr>
            <a:r>
              <a:rPr lang="zh-CN" altLang="en-US" dirty="0"/>
              <a:t>（三）人防设备设施</a:t>
            </a:r>
            <a:endParaRPr lang="zh-CN" altLang="en-US" dirty="0"/>
          </a:p>
          <a:p>
            <a:r>
              <a:rPr lang="zh-CN" altLang="en-US" dirty="0"/>
              <a:t>人防门问题</a:t>
            </a:r>
            <a:endParaRPr lang="zh-CN" altLang="en-US" dirty="0"/>
          </a:p>
          <a:p>
            <a:pPr>
              <a:buNone/>
            </a:pPr>
            <a:r>
              <a:rPr lang="zh-CN" altLang="en-US" dirty="0"/>
              <a:t>（1）门扇结构重度损伤，附件缺损，启闭困难，无法与门框密贴，锈蚀严重；</a:t>
            </a:r>
            <a:endParaRPr lang="zh-CN" altLang="en-US" dirty="0"/>
          </a:p>
          <a:p>
            <a:pPr>
              <a:buNone/>
            </a:pPr>
            <a:r>
              <a:rPr lang="zh-CN" altLang="en-US" dirty="0"/>
              <a:t>（2）门扇抗力不满足使用要求；</a:t>
            </a:r>
            <a:endParaRPr lang="zh-CN" altLang="en-US" dirty="0"/>
          </a:p>
          <a:p>
            <a:pPr>
              <a:buNone/>
            </a:pPr>
            <a:r>
              <a:rPr lang="zh-CN" altLang="en-US" dirty="0"/>
              <a:t>（3）</a:t>
            </a:r>
            <a:r>
              <a:rPr lang="zh-CN" altLang="en-US" dirty="0">
                <a:sym typeface="Arial" panose="020B0604020202020204" pitchFamily="34" charset="0"/>
              </a:rPr>
              <a:t>未安装门扇。</a:t>
            </a:r>
            <a:endParaRPr lang="zh-CN" altLang="en-US" dirty="0">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ln/>
        </p:spPr>
        <p:txBody>
          <a:bodyPr anchor="ctr"/>
          <a:p/>
        </p:txBody>
      </p:sp>
      <p:sp>
        <p:nvSpPr>
          <p:cNvPr id="19459" name="文本占位符 19458"/>
          <p:cNvSpPr>
            <a:spLocks noGrp="1"/>
          </p:cNvSpPr>
          <p:nvPr>
            <p:ph type="body" idx="1"/>
          </p:nvPr>
        </p:nvSpPr>
        <p:spPr>
          <a:ln/>
        </p:spPr>
        <p:txBody>
          <a:bodyPr/>
          <a:p>
            <a:r>
              <a:rPr lang="zh-CN" altLang="en-US" dirty="0"/>
              <a:t>图例人防门严重锈蚀</a:t>
            </a:r>
            <a:endParaRPr lang="zh-CN" altLang="en-US" dirty="0"/>
          </a:p>
        </p:txBody>
      </p:sp>
      <p:pic>
        <p:nvPicPr>
          <p:cNvPr id="19460" name="图片 19459"/>
          <p:cNvPicPr>
            <a:picLocks noChangeAspect="1"/>
          </p:cNvPicPr>
          <p:nvPr/>
        </p:nvPicPr>
        <p:blipFill>
          <a:blip r:embed="rId1"/>
          <a:stretch>
            <a:fillRect/>
          </a:stretch>
        </p:blipFill>
        <p:spPr>
          <a:xfrm>
            <a:off x="1789113" y="2244725"/>
            <a:ext cx="5611812" cy="420846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title"/>
          </p:nvPr>
        </p:nvSpPr>
        <p:spPr>
          <a:ln/>
        </p:spPr>
        <p:txBody>
          <a:bodyPr anchor="ctr"/>
          <a:p>
            <a:r>
              <a:rPr lang="zh-CN" altLang="en-US" dirty="0"/>
              <a:t>退出战备序列目的和意义</a:t>
            </a:r>
            <a:endParaRPr lang="zh-CN" altLang="en-US" dirty="0"/>
          </a:p>
        </p:txBody>
      </p:sp>
      <p:sp>
        <p:nvSpPr>
          <p:cNvPr id="4099" name="文本占位符 4098"/>
          <p:cNvSpPr>
            <a:spLocks noGrp="1"/>
          </p:cNvSpPr>
          <p:nvPr>
            <p:ph type="body" idx="1"/>
          </p:nvPr>
        </p:nvSpPr>
        <p:spPr>
          <a:ln/>
        </p:spPr>
        <p:txBody>
          <a:bodyPr/>
          <a:p>
            <a:pPr>
              <a:lnSpc>
                <a:spcPct val="110000"/>
              </a:lnSpc>
            </a:pPr>
            <a:r>
              <a:rPr lang="zh-CN" altLang="en-US" sz="1600" dirty="0"/>
              <a:t>　　</a:t>
            </a:r>
            <a:r>
              <a:rPr lang="zh-CN" altLang="en-US" sz="2400" dirty="0"/>
              <a:t>早期人防工程（</a:t>
            </a:r>
            <a:r>
              <a:rPr lang="zh-CN" altLang="en-US" sz="2400" b="1" dirty="0">
                <a:sym typeface="Arial" panose="020B0604020202020204" pitchFamily="34" charset="0"/>
              </a:rPr>
              <a:t>主要指始</a:t>
            </a:r>
            <a:r>
              <a:rPr lang="zh-CN" altLang="en-US" sz="2400" b="1" dirty="0"/>
              <a:t>建于1980年及以前的人民防空工程,以下简称早期人防工程</a:t>
            </a:r>
            <a:r>
              <a:rPr lang="zh-CN" altLang="en-US" sz="2400" dirty="0"/>
              <a:t>）因当时建设标准和建筑质量已基本不能满足现代战争防护需求，战时盲目疏散掩蔽可能造成重大伤亡，且平时其防护设备等维修维护成本较高、开发利用受限、空置较多，地下空间资源价值未能充分体现。因此，对于早期人防工程采取</a:t>
            </a:r>
            <a:r>
              <a:rPr lang="zh-CN" altLang="en-US" sz="2400" b="1" dirty="0"/>
              <a:t>分类处置</a:t>
            </a:r>
            <a:r>
              <a:rPr lang="zh-CN" altLang="en-US" sz="2400" dirty="0"/>
              <a:t>，</a:t>
            </a:r>
            <a:r>
              <a:rPr lang="zh-CN" altLang="en-US" sz="2400" b="1" dirty="0"/>
              <a:t>尤其是对具备使用价值但不具备战备价值的工程，采取退出战备序列、参照普通地下室管理的措施</a:t>
            </a:r>
            <a:r>
              <a:rPr lang="zh-CN" altLang="en-US" sz="2400" dirty="0"/>
              <a:t>，有利于提高中央国家机关人民防空战备水平，有利于开发利用中央国家机关早期人防工程，有利于提升中央国家机关人防工程管理水平，具有较高的战备效益、社会效益和经济效益。</a:t>
            </a:r>
            <a:endParaRPr lang="zh-CN"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title"/>
          </p:nvPr>
        </p:nvSpPr>
        <p:spPr>
          <a:ln/>
        </p:spPr>
        <p:txBody>
          <a:bodyPr anchor="ctr"/>
          <a:p>
            <a:r>
              <a:rPr lang="zh-CN" altLang="en-US" sz="2800" dirty="0"/>
              <a:t>《早期人民防空工程分类与处置标准（试行）》（机关事务工作标准 JGSW 01-2019）</a:t>
            </a:r>
            <a:endParaRPr lang="zh-CN" altLang="en-US" sz="2800" dirty="0"/>
          </a:p>
        </p:txBody>
      </p:sp>
      <p:sp>
        <p:nvSpPr>
          <p:cNvPr id="5123" name="文本占位符 5122"/>
          <p:cNvSpPr>
            <a:spLocks noGrp="1"/>
          </p:cNvSpPr>
          <p:nvPr>
            <p:ph type="body" idx="1"/>
          </p:nvPr>
        </p:nvSpPr>
        <p:spPr>
          <a:ln/>
        </p:spPr>
        <p:txBody>
          <a:bodyPr/>
          <a:p>
            <a:r>
              <a:rPr lang="zh-CN" altLang="en-US" sz="2400" dirty="0"/>
              <a:t>2019年10月12日制定  2019年12月3日实施</a:t>
            </a:r>
            <a:endParaRPr lang="zh-CN" altLang="en-US" sz="2400" dirty="0"/>
          </a:p>
          <a:p>
            <a:endParaRPr lang="zh-CN" altLang="en-US" sz="2400" dirty="0"/>
          </a:p>
          <a:p>
            <a:r>
              <a:rPr lang="zh-CN" altLang="en-US" sz="2400" dirty="0"/>
              <a:t>正文共10章及附录A、附录B</a:t>
            </a:r>
            <a:endParaRPr lang="zh-CN" altLang="en-US" sz="2400" dirty="0"/>
          </a:p>
          <a:p>
            <a:endParaRPr lang="zh-CN" altLang="en-US" sz="2000" dirty="0"/>
          </a:p>
          <a:p>
            <a:r>
              <a:rPr lang="zh-CN" altLang="en-US" sz="2400" dirty="0"/>
              <a:t>退出战备序列工作主要参考“附录B.3 早期防空地下室工程与早期单建掘开式人防工程的简化鉴定条件”</a:t>
            </a:r>
            <a:endParaRPr lang="zh-CN"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6" name="对象 6145">
            <a:hlinkClick r:id="" action="ppaction://ole?verb="/>
          </p:cNvPr>
          <p:cNvGraphicFramePr>
            <a:graphicFrameLocks noChangeAspect="1"/>
          </p:cNvGraphicFramePr>
          <p:nvPr/>
        </p:nvGraphicFramePr>
        <p:xfrm>
          <a:off x="2589213" y="877888"/>
          <a:ext cx="4041775" cy="5556250"/>
        </p:xfrm>
        <a:graphic>
          <a:graphicData uri="http://schemas.openxmlformats.org/presentationml/2006/ole">
            <mc:AlternateContent xmlns:mc="http://schemas.openxmlformats.org/markup-compatibility/2006">
              <mc:Choice xmlns:v="urn:schemas-microsoft-com:vml" Requires="v">
                <p:oleObj spid="_x0000_s3076" name="" r:id="rId1" imgW="6029325" imgH="8867775" progId="Word.Document.12">
                  <p:embed/>
                </p:oleObj>
              </mc:Choice>
              <mc:Fallback>
                <p:oleObj name="" r:id="rId1" imgW="6029325" imgH="8867775" progId="Word.Document.12">
                  <p:embed/>
                  <p:pic>
                    <p:nvPicPr>
                      <p:cNvPr id="0" name="图片 3075"/>
                      <p:cNvPicPr/>
                      <p:nvPr/>
                    </p:nvPicPr>
                    <p:blipFill>
                      <a:blip r:embed="rId2"/>
                      <a:stretch>
                        <a:fillRect/>
                      </a:stretch>
                    </p:blipFill>
                    <p:spPr>
                      <a:xfrm>
                        <a:off x="2589213" y="877888"/>
                        <a:ext cx="4041775" cy="5556250"/>
                      </a:xfrm>
                      <a:prstGeom prst="rect">
                        <a:avLst/>
                      </a:prstGeom>
                      <a:noFill/>
                      <a:ln w="38100">
                        <a:noFill/>
                        <a:miter/>
                      </a:ln>
                    </p:spPr>
                  </p:pic>
                </p:oleObj>
              </mc:Fallback>
            </mc:AlternateContent>
          </a:graphicData>
        </a:graphic>
      </p:graphicFrame>
      <p:sp>
        <p:nvSpPr>
          <p:cNvPr id="6147" name="文本框 6146"/>
          <p:cNvSpPr txBox="1"/>
          <p:nvPr/>
        </p:nvSpPr>
        <p:spPr>
          <a:xfrm>
            <a:off x="714375" y="511175"/>
            <a:ext cx="5048250" cy="366713"/>
          </a:xfrm>
          <a:prstGeom prst="rect">
            <a:avLst/>
          </a:prstGeom>
          <a:noFill/>
          <a:ln w="9525">
            <a:noFill/>
          </a:ln>
        </p:spPr>
        <p:txBody>
          <a:bodyPr>
            <a:spAutoFit/>
          </a:bodyPr>
          <a:p>
            <a:endParaRPr>
              <a:latin typeface="Arial" panose="020B0604020202020204" pitchFamily="34" charset="0"/>
            </a:endParaRPr>
          </a:p>
        </p:txBody>
      </p:sp>
      <p:sp>
        <p:nvSpPr>
          <p:cNvPr id="6148" name="文本框 6147"/>
          <p:cNvSpPr txBox="1"/>
          <p:nvPr/>
        </p:nvSpPr>
        <p:spPr>
          <a:xfrm>
            <a:off x="598488" y="330200"/>
            <a:ext cx="7632700" cy="365125"/>
          </a:xfrm>
          <a:prstGeom prst="rect">
            <a:avLst/>
          </a:prstGeom>
          <a:noFill/>
          <a:ln w="9525">
            <a:noFill/>
          </a:ln>
        </p:spPr>
        <p:txBody>
          <a:bodyPr wrap="square">
            <a:spAutoFit/>
          </a:bodyPr>
          <a:p>
            <a:r>
              <a:rPr lang="zh-CN" altLang="en-US" dirty="0">
                <a:latin typeface="Arial" panose="020B0604020202020204" pitchFamily="34" charset="0"/>
              </a:rPr>
              <a:t>附录B.3 早期防空地下室工程与早期单建掘开式人防工程的简化鉴定条件</a:t>
            </a:r>
            <a:endParaRPr lang="zh-CN" altLang="en-US"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366713" y="568325"/>
            <a:ext cx="8626475" cy="365125"/>
          </a:xfrm>
          <a:prstGeom prst="rect">
            <a:avLst/>
          </a:prstGeom>
          <a:noFill/>
          <a:ln w="9525">
            <a:noFill/>
          </a:ln>
        </p:spPr>
        <p:txBody>
          <a:bodyPr wrap="square" anchor="t">
            <a:spAutoFit/>
          </a:bodyPr>
          <a:p>
            <a:r>
              <a:rPr lang="zh-CN" altLang="en-US" dirty="0">
                <a:latin typeface="Arial" panose="020B0604020202020204" pitchFamily="34" charset="0"/>
              </a:rPr>
              <a:t>通知正文详见https://gjjgrf.ggj.gov.cn/gzdtai/tzgg/tz/201910/t20191011_29023.htm</a:t>
            </a:r>
            <a:endParaRPr lang="zh-CN" altLang="en-US" dirty="0">
              <a:latin typeface="Arial" panose="020B0604020202020204" pitchFamily="34" charset="0"/>
            </a:endParaRPr>
          </a:p>
        </p:txBody>
      </p:sp>
      <p:pic>
        <p:nvPicPr>
          <p:cNvPr id="7171" name="图片 7170"/>
          <p:cNvPicPr>
            <a:picLocks noChangeAspect="1"/>
          </p:cNvPicPr>
          <p:nvPr/>
        </p:nvPicPr>
        <p:blipFill>
          <a:blip r:embed="rId1"/>
          <a:stretch>
            <a:fillRect/>
          </a:stretch>
        </p:blipFill>
        <p:spPr>
          <a:xfrm>
            <a:off x="2384425" y="933450"/>
            <a:ext cx="4391025" cy="51339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ln/>
        </p:spPr>
        <p:txBody>
          <a:bodyPr anchor="ctr"/>
          <a:p>
            <a:r>
              <a:rPr lang="zh-CN" altLang="en-US" dirty="0"/>
              <a:t>早期人防工程的分类分级</a:t>
            </a:r>
            <a:endParaRPr lang="zh-CN" altLang="en-US" dirty="0"/>
          </a:p>
        </p:txBody>
      </p:sp>
      <p:sp>
        <p:nvSpPr>
          <p:cNvPr id="8195" name="文本占位符 8194"/>
          <p:cNvSpPr>
            <a:spLocks noGrp="1"/>
          </p:cNvSpPr>
          <p:nvPr>
            <p:ph type="body" idx="1"/>
          </p:nvPr>
        </p:nvSpPr>
        <p:spPr>
          <a:ln/>
        </p:spPr>
        <p:txBody>
          <a:bodyPr/>
          <a:p>
            <a:pPr>
              <a:lnSpc>
                <a:spcPct val="90000"/>
              </a:lnSpc>
            </a:pPr>
            <a:r>
              <a:rPr lang="zh-CN" altLang="en-US" sz="2400" dirty="0"/>
              <a:t>一类工程：维持现状类</a:t>
            </a:r>
            <a:endParaRPr lang="zh-CN" altLang="en-US" sz="2400" dirty="0"/>
          </a:p>
          <a:p>
            <a:pPr>
              <a:lnSpc>
                <a:spcPct val="90000"/>
              </a:lnSpc>
            </a:pPr>
            <a:r>
              <a:rPr lang="zh-CN" altLang="en-US" sz="2400" dirty="0"/>
              <a:t>二类工程：加固改造类</a:t>
            </a:r>
            <a:endParaRPr lang="zh-CN" altLang="en-US" sz="2400" dirty="0"/>
          </a:p>
          <a:p>
            <a:pPr>
              <a:lnSpc>
                <a:spcPct val="90000"/>
              </a:lnSpc>
            </a:pPr>
            <a:r>
              <a:rPr lang="zh-CN" altLang="en-US" sz="2400" dirty="0"/>
              <a:t>三类工程：退出战备类</a:t>
            </a:r>
            <a:endParaRPr lang="zh-CN" altLang="en-US" sz="2400" dirty="0"/>
          </a:p>
          <a:p>
            <a:pPr>
              <a:lnSpc>
                <a:spcPct val="90000"/>
              </a:lnSpc>
              <a:buNone/>
            </a:pPr>
            <a:r>
              <a:rPr lang="zh-CN" altLang="en-US" sz="2400" dirty="0"/>
              <a:t>    防护功能加固改造处理工程量或技术难度较大，宜作为非等级人防工程或普通地下工程使用，并应按照平时使用安全性要求进行必要的技术处理。</a:t>
            </a:r>
            <a:endParaRPr lang="zh-CN" altLang="en-US" sz="2400" dirty="0"/>
          </a:p>
          <a:p>
            <a:pPr>
              <a:lnSpc>
                <a:spcPct val="90000"/>
              </a:lnSpc>
            </a:pPr>
            <a:r>
              <a:rPr lang="zh-CN" altLang="en-US" sz="2400" dirty="0"/>
              <a:t>四类工程：拆除报废类</a:t>
            </a:r>
            <a:endParaRPr lang="zh-CN" altLang="en-US" sz="2400" dirty="0"/>
          </a:p>
          <a:p>
            <a:pPr>
              <a:lnSpc>
                <a:spcPct val="90000"/>
              </a:lnSpc>
              <a:buNone/>
            </a:pPr>
            <a:r>
              <a:rPr lang="zh-CN" altLang="en-US" sz="2400" dirty="0"/>
              <a:t>     工程无现实或潜在的使用价值，对周围环境有明显的安全隐患，宜作报废处理，并须对安全隐患及时处理。工程报废的报批应符合人防工程管理有关政策的规定。</a:t>
            </a: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a:ln/>
        </p:spPr>
        <p:txBody>
          <a:bodyPr anchor="ctr"/>
          <a:p/>
        </p:txBody>
      </p:sp>
      <p:sp>
        <p:nvSpPr>
          <p:cNvPr id="9219" name="文本占位符 9218"/>
          <p:cNvSpPr>
            <a:spLocks noGrp="1"/>
          </p:cNvSpPr>
          <p:nvPr>
            <p:ph type="body" idx="1"/>
          </p:nvPr>
        </p:nvSpPr>
        <p:spPr>
          <a:ln/>
        </p:spPr>
        <p:txBody>
          <a:bodyPr/>
          <a:p>
            <a:pPr>
              <a:buNone/>
            </a:pPr>
            <a:r>
              <a:rPr lang="zh-CN" altLang="en-US" dirty="0">
                <a:sym typeface="Arial" panose="020B0604020202020204" pitchFamily="34" charset="0"/>
              </a:rPr>
              <a:t>因此，需要强调的是：</a:t>
            </a:r>
            <a:endParaRPr lang="zh-CN" altLang="en-US" dirty="0">
              <a:sym typeface="Arial" panose="020B0604020202020204" pitchFamily="34" charset="0"/>
            </a:endParaRPr>
          </a:p>
          <a:p>
            <a:r>
              <a:rPr lang="zh-CN" altLang="en-US" dirty="0">
                <a:sym typeface="Arial" panose="020B0604020202020204" pitchFamily="34" charset="0"/>
              </a:rPr>
              <a:t>1980年及以前的人防工程≠</a:t>
            </a:r>
            <a:r>
              <a:rPr lang="zh-CN" altLang="en-US" dirty="0"/>
              <a:t>退出战备序列</a:t>
            </a:r>
            <a:endParaRPr lang="zh-CN" altLang="en-US" dirty="0">
              <a:sym typeface="Arial" panose="020B0604020202020204" pitchFamily="34" charset="0"/>
            </a:endParaRPr>
          </a:p>
          <a:p>
            <a:r>
              <a:rPr lang="zh-CN" altLang="en-US" dirty="0">
                <a:sym typeface="Arial" panose="020B0604020202020204" pitchFamily="34" charset="0"/>
              </a:rPr>
              <a:t>1980年及以前的人防工程+符合三类工程标准的人防工程=</a:t>
            </a:r>
            <a:r>
              <a:rPr lang="zh-CN" altLang="en-US" dirty="0"/>
              <a:t>退出战备序列</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p:spPr>
        <p:txBody>
          <a:bodyPr anchor="ctr"/>
          <a:p>
            <a:r>
              <a:rPr lang="zh-CN" altLang="en-US" dirty="0"/>
              <a:t>退出战备序列报审流程</a:t>
            </a:r>
            <a:endParaRPr lang="zh-CN" altLang="en-US" dirty="0"/>
          </a:p>
        </p:txBody>
      </p:sp>
      <p:sp>
        <p:nvSpPr>
          <p:cNvPr id="10243" name="文本占位符 10242"/>
          <p:cNvSpPr>
            <a:spLocks noGrp="1"/>
          </p:cNvSpPr>
          <p:nvPr>
            <p:ph type="body" idx="1"/>
          </p:nvPr>
        </p:nvSpPr>
        <p:spPr>
          <a:ln/>
        </p:spPr>
        <p:txBody>
          <a:bodyPr/>
          <a:p>
            <a:pPr>
              <a:lnSpc>
                <a:spcPct val="90000"/>
              </a:lnSpc>
              <a:buNone/>
            </a:pPr>
            <a:r>
              <a:rPr lang="zh-CN" altLang="en-US" dirty="0"/>
              <a:t>（一）</a:t>
            </a:r>
            <a:r>
              <a:rPr lang="zh-CN" altLang="en-US" dirty="0"/>
              <a:t>根据简化鉴定条件自查是否符合退出战备序列要求；</a:t>
            </a:r>
            <a:endParaRPr lang="zh-CN" altLang="en-US" dirty="0"/>
          </a:p>
          <a:p>
            <a:pPr>
              <a:lnSpc>
                <a:spcPct val="90000"/>
              </a:lnSpc>
              <a:buNone/>
            </a:pPr>
            <a:r>
              <a:rPr lang="zh-CN" altLang="en-US" dirty="0"/>
              <a:t>（二）</a:t>
            </a:r>
            <a:r>
              <a:rPr lang="zh-CN" altLang="en-US" dirty="0"/>
              <a:t>通知附件处下载</a:t>
            </a:r>
            <a:r>
              <a:rPr lang="zh-CN" altLang="en-US" dirty="0"/>
              <a:t>申请</a:t>
            </a:r>
            <a:r>
              <a:rPr lang="zh-CN" altLang="en-US" dirty="0"/>
              <a:t>表（下载链接见PPT第5页</a:t>
            </a:r>
            <a:r>
              <a:rPr lang="zh-CN" altLang="en-US" dirty="0"/>
              <a:t>），填写并打印（一式三份）；</a:t>
            </a:r>
            <a:endParaRPr lang="zh-CN" altLang="en-US" dirty="0"/>
          </a:p>
          <a:p>
            <a:pPr>
              <a:lnSpc>
                <a:spcPct val="90000"/>
              </a:lnSpc>
              <a:buNone/>
            </a:pPr>
            <a:r>
              <a:rPr lang="zh-CN" altLang="en-US" dirty="0"/>
              <a:t>（三）拍摄符合简化鉴定条件的相关部位并打印照片附在申请表后；</a:t>
            </a:r>
            <a:endParaRPr lang="zh-CN" altLang="en-US" dirty="0"/>
          </a:p>
          <a:p>
            <a:pPr>
              <a:lnSpc>
                <a:spcPct val="90000"/>
              </a:lnSpc>
              <a:buNone/>
            </a:pPr>
            <a:r>
              <a:rPr lang="zh-CN" altLang="en-US" dirty="0"/>
              <a:t>（四）将申请材料报部门人防办审核盖章后报送中央国家机关人防办行政审批受理室。</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6" name="对象 11265">
            <a:hlinkClick r:id="" action="ppaction://ole?verb="/>
          </p:cNvPr>
          <p:cNvGraphicFramePr>
            <a:graphicFrameLocks noChangeAspect="1"/>
          </p:cNvGraphicFramePr>
          <p:nvPr/>
        </p:nvGraphicFramePr>
        <p:xfrm>
          <a:off x="2092325" y="123825"/>
          <a:ext cx="4913313" cy="6600825"/>
        </p:xfrm>
        <a:graphic>
          <a:graphicData uri="http://schemas.openxmlformats.org/presentationml/2006/ole">
            <mc:AlternateContent xmlns:mc="http://schemas.openxmlformats.org/markup-compatibility/2006">
              <mc:Choice xmlns:v="urn:schemas-microsoft-com:vml" Requires="v">
                <p:oleObj spid="_x0000_s3077" name="" r:id="rId1" imgW="5886450" imgH="8782050" progId="Word.Document.12">
                  <p:embed/>
                </p:oleObj>
              </mc:Choice>
              <mc:Fallback>
                <p:oleObj name="" r:id="rId1" imgW="5886450" imgH="8782050" progId="Word.Document.12">
                  <p:embed/>
                  <p:pic>
                    <p:nvPicPr>
                      <p:cNvPr id="0" name="图片 3076"/>
                      <p:cNvPicPr/>
                      <p:nvPr/>
                    </p:nvPicPr>
                    <p:blipFill>
                      <a:blip r:embed="rId2"/>
                      <a:stretch>
                        <a:fillRect/>
                      </a:stretch>
                    </p:blipFill>
                    <p:spPr>
                      <a:xfrm>
                        <a:off x="2092325" y="123825"/>
                        <a:ext cx="4913313" cy="6600825"/>
                      </a:xfrm>
                      <a:prstGeom prst="rect">
                        <a:avLst/>
                      </a:prstGeom>
                      <a:noFill/>
                      <a:ln w="38100">
                        <a:noFill/>
                        <a:miter/>
                      </a:ln>
                    </p:spPr>
                  </p:pic>
                </p:oleObj>
              </mc:Fallback>
            </mc:AlternateContent>
          </a:graphicData>
        </a:graphic>
      </p:graphicFrame>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1600</Words>
  <Application>WPS 演示</Application>
  <PresentationFormat/>
  <Paragraphs>79</Paragraphs>
  <Slides>17</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17</vt:i4>
      </vt:variant>
    </vt:vector>
  </HeadingPairs>
  <TitlesOfParts>
    <vt:vector size="30" baseType="lpstr">
      <vt:lpstr>Arial</vt:lpstr>
      <vt:lpstr>宋体</vt:lpstr>
      <vt:lpstr>Wingdings</vt:lpstr>
      <vt:lpstr>Calibri</vt:lpstr>
      <vt:lpstr>Lucida Sans</vt:lpstr>
      <vt:lpstr>等线</vt:lpstr>
      <vt:lpstr>仿宋</vt:lpstr>
      <vt:lpstr>仿宋_GB2312</vt:lpstr>
      <vt:lpstr>微软雅黑</vt:lpstr>
      <vt:lpstr>Arial Unicode MS</vt:lpstr>
      <vt:lpstr>默认设计模板</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Administrator</cp:lastModifiedBy>
  <cp:revision>2</cp:revision>
  <dcterms:created xsi:type="dcterms:W3CDTF">2020-09-08T00:38:11Z</dcterms:created>
  <dcterms:modified xsi:type="dcterms:W3CDTF">2020-12-09T00:31:44Z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